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charts/chart1.xml" ContentType="application/vnd.openxmlformats-officedocument.drawingml.chart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d4fa9c758c644c6" /><Relationship Type="http://schemas.openxmlformats.org/officeDocument/2006/relationships/extended-properties" Target="/docProps/app.xml" Id="R4035e1de97114228" /><Relationship Type="http://schemas.openxmlformats.org/officeDocument/2006/relationships/officeDocument" Target="/ppt/presentation.xml" Id="Rddfe5603dc414d2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7190b8bdd4f4803"/>
  </p:sldMasterIdLst>
  <p:notesMasterIdLst>
    <p:notesMasterId xmlns:r="http://schemas.openxmlformats.org/officeDocument/2006/relationships" r:id="Rc2effb85868142ae"/>
  </p:notesMasterIdLst>
  <p:sldIdLst>
    <p:sldId xmlns:r="http://schemas.openxmlformats.org/officeDocument/2006/relationships" id="256" r:id="Re767c8ffdfc14863"/>
    <p:sldId xmlns:r="http://schemas.openxmlformats.org/officeDocument/2006/relationships" id="257" r:id="R4b91fbb03e674930"/>
    <p:sldId xmlns:r="http://schemas.openxmlformats.org/officeDocument/2006/relationships" id="258" r:id="R5cdd6125281e4f4e"/>
    <p:sldId xmlns:r="http://schemas.openxmlformats.org/officeDocument/2006/relationships" id="259" r:id="Ra93b039548b54754"/>
    <p:sldId xmlns:r="http://schemas.openxmlformats.org/officeDocument/2006/relationships" id="260" r:id="R136090301f4e4375"/>
    <p:sldId xmlns:r="http://schemas.openxmlformats.org/officeDocument/2006/relationships" id="261" r:id="R25867464eb0148b8"/>
    <p:sldId xmlns:r="http://schemas.openxmlformats.org/officeDocument/2006/relationships" id="262" r:id="R5d3fa3416b734807"/>
    <p:sldId xmlns:r="http://schemas.openxmlformats.org/officeDocument/2006/relationships" id="263" r:id="R08b0a53cc15b4c7c"/>
    <p:sldId xmlns:r="http://schemas.openxmlformats.org/officeDocument/2006/relationships" id="264" r:id="R9acba084c7f94d6a"/>
    <p:sldId xmlns:r="http://schemas.openxmlformats.org/officeDocument/2006/relationships" id="265" r:id="R2ba688f66e24462b"/>
    <p:sldId xmlns:r="http://schemas.openxmlformats.org/officeDocument/2006/relationships" id="266" r:id="R14b0e0b6206f4df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51c9366654e4629" /><Relationship Type="http://schemas.openxmlformats.org/officeDocument/2006/relationships/slideMaster" Target="/ppt/slideMasters/slideMaster1.xml" Id="R47190b8bdd4f4803" /><Relationship Type="http://schemas.openxmlformats.org/officeDocument/2006/relationships/notesMaster" Target="/ppt/notesMasters/notesMaster1.xml" Id="Rc2effb85868142ae" /><Relationship Type="http://schemas.openxmlformats.org/officeDocument/2006/relationships/presProps" Target="/ppt/presProps.xml" Id="Ra179447c1c5d4713" /><Relationship Type="http://schemas.openxmlformats.org/officeDocument/2006/relationships/tableStyles" Target="/ppt/tableStyles.xml" Id="R4e692745fd5f474d" /><Relationship Type="http://schemas.openxmlformats.org/officeDocument/2006/relationships/slide" Target="/ppt/slides/slide1.xml" Id="Re767c8ffdfc14863" /><Relationship Type="http://schemas.openxmlformats.org/officeDocument/2006/relationships/slide" Target="/ppt/slides/slide2.xml" Id="R4b91fbb03e674930" /><Relationship Type="http://schemas.openxmlformats.org/officeDocument/2006/relationships/slide" Target="/ppt/slides/slide3.xml" Id="R5cdd6125281e4f4e" /><Relationship Type="http://schemas.openxmlformats.org/officeDocument/2006/relationships/slide" Target="/ppt/slides/slide4.xml" Id="Ra93b039548b54754" /><Relationship Type="http://schemas.openxmlformats.org/officeDocument/2006/relationships/slide" Target="/ppt/slides/slide5.xml" Id="R136090301f4e4375" /><Relationship Type="http://schemas.openxmlformats.org/officeDocument/2006/relationships/slide" Target="/ppt/slides/slide6.xml" Id="R25867464eb0148b8" /><Relationship Type="http://schemas.openxmlformats.org/officeDocument/2006/relationships/slide" Target="/ppt/slides/slide7.xml" Id="R5d3fa3416b734807" /><Relationship Type="http://schemas.openxmlformats.org/officeDocument/2006/relationships/slide" Target="/ppt/slides/slide8.xml" Id="R08b0a53cc15b4c7c" /><Relationship Type="http://schemas.openxmlformats.org/officeDocument/2006/relationships/slide" Target="/ppt/slides/slide9.xml" Id="R9acba084c7f94d6a" /><Relationship Type="http://schemas.openxmlformats.org/officeDocument/2006/relationships/slide" Target="/ppt/slides/slide10.xml" Id="R2ba688f66e24462b" /><Relationship Type="http://schemas.openxmlformats.org/officeDocument/2006/relationships/slide" Target="/ppt/slides/slide11.xml" Id="R14b0e0b6206f4df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d12f7ab204a406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70c984b230e4fab" /><Relationship Type="http://schemas.openxmlformats.org/officeDocument/2006/relationships/notesMaster" Target="/ppt/notesMasters/notesMaster1.xml" Id="R79441a215791416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64e102c5c9f4dd5" /><Relationship Type="http://schemas.openxmlformats.org/officeDocument/2006/relationships/notesMaster" Target="/ppt/notesMasters/notesMaster1.xml" Id="R868687d933e4456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76980a71d3a4f35" /><Relationship Type="http://schemas.openxmlformats.org/officeDocument/2006/relationships/notesMaster" Target="/ppt/notesMasters/notesMaster1.xml" Id="Rcbf719fcbe75423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35969a510b14f76" /><Relationship Type="http://schemas.openxmlformats.org/officeDocument/2006/relationships/notesMaster" Target="/ppt/notesMasters/notesMaster1.xml" Id="R64e83ff4292e400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1ae34b3e7d943b1" /><Relationship Type="http://schemas.openxmlformats.org/officeDocument/2006/relationships/notesMaster" Target="/ppt/notesMasters/notesMaster1.xml" Id="Ra5f8af25cb0b4a6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6f24b8db8484d95" /><Relationship Type="http://schemas.openxmlformats.org/officeDocument/2006/relationships/notesMaster" Target="/ppt/notesMasters/notesMaster1.xml" Id="Rad90ad7d5552407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7818e0023074a37" /><Relationship Type="http://schemas.openxmlformats.org/officeDocument/2006/relationships/notesMaster" Target="/ppt/notesMasters/notesMaster1.xml" Id="Rf224f0049f3e4a3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ff5bc05d6db4776" /><Relationship Type="http://schemas.openxmlformats.org/officeDocument/2006/relationships/notesMaster" Target="/ppt/notesMasters/notesMaster1.xml" Id="Rdbe5f6ecbfca43b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0d61de351114ef1" /><Relationship Type="http://schemas.openxmlformats.org/officeDocument/2006/relationships/notesMaster" Target="/ppt/notesMasters/notesMaster1.xml" Id="R19732466bb73452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7afea19611c4989" /><Relationship Type="http://schemas.openxmlformats.org/officeDocument/2006/relationships/notesMaster" Target="/ppt/notesMasters/notesMaster1.xml" Id="R14ce1d0474c442f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d5a53eff68d4136" /><Relationship Type="http://schemas.openxmlformats.org/officeDocument/2006/relationships/notesMaster" Target="/ppt/notesMasters/notesMaster1.xml" Id="R53c08b446b7b41b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f36a55c9bee4d1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9eacd5153e7409f" /><Relationship Type="http://schemas.openxmlformats.org/officeDocument/2006/relationships/slideLayout" Target="/ppt/slideLayouts/slideLayout1.xml" Id="Re29acf4741724f1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29acf4741724f1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289930f5a040ab" /><Relationship Type="http://schemas.openxmlformats.org/officeDocument/2006/relationships/image" Target="/ppt/media/image.png" Id="Re0682e26c57b46e1" /><Relationship Type="http://schemas.openxmlformats.org/officeDocument/2006/relationships/notesSlide" Target="/ppt/notesSlides/notesSlide1.xml" Id="R7f9be10e8234465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12d2403ced44d1" /><Relationship Type="http://schemas.openxmlformats.org/officeDocument/2006/relationships/image" Target="/ppt/media/image.jpeg" Id="Rb268eebae3224504" /><Relationship Type="http://schemas.openxmlformats.org/officeDocument/2006/relationships/notesSlide" Target="/ppt/notesSlides/notesSlide2.xml" Id="R7abf85edbc0f426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f309861df8474a" /><Relationship Type="http://schemas.openxmlformats.org/officeDocument/2006/relationships/notesSlide" Target="/ppt/notesSlides/notesSlide3.xml" Id="R0257aa24b39c40d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d81ca987e042b8" /><Relationship Type="http://schemas.openxmlformats.org/officeDocument/2006/relationships/image" Target="/ppt/media/image2.jpeg" Id="Rd7b42bc6bb3e4dbd" /><Relationship Type="http://schemas.openxmlformats.org/officeDocument/2006/relationships/notesSlide" Target="/ppt/notesSlides/notesSlide4.xml" Id="R3c5a9fa398f2433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42ad33db48498b" /><Relationship Type="http://schemas.openxmlformats.org/officeDocument/2006/relationships/image" Target="/ppt/media/image3.jpeg" Id="R3fcef528eef946bd" /><Relationship Type="http://schemas.openxmlformats.org/officeDocument/2006/relationships/notesSlide" Target="/ppt/notesSlides/notesSlide5.xml" Id="R2a09ad027f0644e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cfd1fc448641e0" /><Relationship Type="http://schemas.openxmlformats.org/officeDocument/2006/relationships/notesSlide" Target="/ppt/notesSlides/notesSlide6.xml" Id="R01db82dd209c4d4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fec37640ee42f6" /><Relationship Type="http://schemas.openxmlformats.org/officeDocument/2006/relationships/notesSlide" Target="/ppt/notesSlides/notesSlide7.xml" Id="R7ea4c0a7344948e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57a85f2b4646c5" /><Relationship Type="http://schemas.openxmlformats.org/officeDocument/2006/relationships/image" Target="/ppt/media/image2.png" Id="R939ab8a5c80445a6" /><Relationship Type="http://schemas.openxmlformats.org/officeDocument/2006/relationships/image" Target="/ppt/media/image3.png" Id="R59a511f77e6349ad" /><Relationship Type="http://schemas.openxmlformats.org/officeDocument/2006/relationships/image" Target="/ppt/media/image4.png" Id="R0072a52325a24a58" /><Relationship Type="http://schemas.openxmlformats.org/officeDocument/2006/relationships/image" Target="/ppt/media/image5.png" Id="Rb601f97ed8384ba0" /><Relationship Type="http://schemas.openxmlformats.org/officeDocument/2006/relationships/image" Target="/ppt/media/image6.png" Id="R9c284305603440b9" /><Relationship Type="http://schemas.openxmlformats.org/officeDocument/2006/relationships/image" Target="/ppt/media/image7.png" Id="R5638e5f0262347c8" /><Relationship Type="http://schemas.openxmlformats.org/officeDocument/2006/relationships/notesSlide" Target="/ppt/notesSlides/notesSlide8.xml" Id="R4e22b0697438420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84a70aad194c46" /><Relationship Type="http://schemas.openxmlformats.org/officeDocument/2006/relationships/chart" Target="/ppt/slides/charts/chart1.xml" Id="R280f9cbb24f441d6" /><Relationship Type="http://schemas.openxmlformats.org/officeDocument/2006/relationships/notesSlide" Target="/ppt/notesSlides/notesSlide9.xml" Id="R83592908838f408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d46351a0be4c99" /><Relationship Type="http://schemas.openxmlformats.org/officeDocument/2006/relationships/notesSlide" Target="/ppt/notesSlides/notesSlide10.xml" Id="R3a6a65283b684e4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4e67335c1143ff" /><Relationship Type="http://schemas.openxmlformats.org/officeDocument/2006/relationships/image" Target="/ppt/media/image8.png" Id="R9b6afe68d9574c77" /><Relationship Type="http://schemas.openxmlformats.org/officeDocument/2006/relationships/image" Target="/ppt/media/image.svg" Id="Rdf930b2859fa435f" /><Relationship Type="http://schemas.openxmlformats.org/officeDocument/2006/relationships/image" Target="/ppt/media/image9.png" Id="R1eaf8f5616c64a4a" /><Relationship Type="http://schemas.openxmlformats.org/officeDocument/2006/relationships/image" Target="/ppt/media/image2.svg" Id="R4dbf8db01d034e9a" /><Relationship Type="http://schemas.openxmlformats.org/officeDocument/2006/relationships/image" Target="/ppt/media/image10.png" Id="R82f10ceeaa08479a" /><Relationship Type="http://schemas.openxmlformats.org/officeDocument/2006/relationships/image" Target="/ppt/media/image3.svg" Id="R980f99d2ec8741c0" /><Relationship Type="http://schemas.openxmlformats.org/officeDocument/2006/relationships/notesSlide" Target="/ppt/notesSlides/notesSlide11.xml" Id="R2ef4a65bcf2547a6" /></Relationships>
</file>

<file path=ppt/slides/charts/chart1.xml><?xml version="1.0" encoding="utf-8"?>
<c:chartSpace xmlns:c="http://schemas.openxmlformats.org/drawingml/2006/chart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Células</c:v>
          </c:tx>
          <c:spPr>
            <a:solidFill xmlns:a="http://schemas.openxmlformats.org/drawingml/2006/main">
              <a:srgbClr val="07529A"/>
            </a:solidFill>
          </c:spPr>
          <c:cat>
            <c:strLit>
              <c:ptCount val="6"/>
              <c:pt idx="0">
                <c:v>Jan</c:v>
              </c:pt>
              <c:pt idx="1">
                <c:v>Fev</c:v>
              </c:pt>
              <c:pt idx="2">
                <c:v>Mar</c:v>
              </c:pt>
              <c:pt idx="3">
                <c:v>Abr</c:v>
              </c:pt>
              <c:pt idx="4">
                <c:v>Mai</c:v>
              </c:pt>
              <c:pt idx="5">
                <c:v>Jun</c:v>
              </c:pt>
            </c:strLit>
          </c:cat>
          <c:val>
            <c:numLit>
              <c:formatCode>0</c:formatCode>
              <c:ptCount val="6"/>
              <c:pt idx="0">
                <c:v>12</c:v>
              </c:pt>
              <c:pt idx="1">
                <c:v>13</c:v>
              </c:pt>
              <c:pt idx="2">
                <c:v>15</c:v>
              </c:pt>
              <c:pt idx="3">
                <c:v>16</c:v>
              </c:pt>
              <c:pt idx="4">
                <c:v>18</c:v>
              </c:pt>
              <c:pt idx="5">
                <c:v>21</c:v>
              </c:pt>
            </c:numLit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Montserrat"/>
                  <a:ea typeface="Montserrat"/>
                  <a:cs typeface="Montserrat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l"/>
        <c:numFmt formatCode="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Montserrat"/>
                <a:ea typeface="Montserrat"/>
                <a:cs typeface="Montserrat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FFFFF"/>
        </a:solidFill>
      </c:spPr>
    </c:plotArea>
    <c:plotVisOnly val="1"/>
  </c:chart>
  <c:spPr>
    <a:solidFill xmlns:a="http://schemas.openxmlformats.org/drawingml/2006/main">
      <a:srgbClr val="FFFFFF"/>
    </a:solidFill>
  </c:spPr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8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682e26c57b46e1"/>
          <a:stretch xmlns:a="http://schemas.openxmlformats.org/drawingml/2006/main"/>
        </p:blipFill>
        <p:spPr>
          <a:xfrm xmlns:a="http://schemas.openxmlformats.org/drawingml/2006/main">
            <a:off x="7620000" y="1666875"/>
            <a:ext cx="3714750" cy="2476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D1A770-098D-4DDE-882E-D28ECEDD7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6A84B"/>
                </a:solidFill>
                <a:latin typeface="Montserrat"/>
                <a:ea typeface="Montserrat"/>
                <a:cs typeface="Montserrat"/>
              </a:defRPr>
            </a:pPr>
            <a:r>
              <a:rPr sz="975" b="1">
                <a:solidFill>
                  <a:srgbClr val="D6A84B"/>
                </a:solidFill>
                <a:latin typeface="Montserrat"/>
                <a:ea typeface="Montserrat"/>
                <a:cs typeface="Montserrat"/>
              </a:rPr>
              <a:t>MODELO DE APRESENTAÇÃO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151CE9-AA9E-4760-B7D6-87E891347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66675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435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Cada discípulo,</a:t>
            </a:r>
          </a:p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435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um ministro.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75F1ED-43C6-438B-B3BC-D1D79A25E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48125"/>
            <a:ext cx="5715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AEB9C7"/>
                </a:solidFill>
                <a:latin typeface="Montserrat"/>
                <a:ea typeface="Montserrat"/>
                <a:cs typeface="Montserrat"/>
              </a:defRPr>
            </a:pPr>
            <a:r>
              <a:rPr sz="1800" b="0">
                <a:solidFill>
                  <a:srgbClr val="AEB9C7"/>
                </a:solidFill>
                <a:latin typeface="Montserrat"/>
                <a:ea typeface="Montserrat"/>
                <a:cs typeface="Montserrat"/>
              </a:rPr>
              <a:t>Cada casa, uma extensão da igreja.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D9F028-BADF-4125-A5BF-97497A3B3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90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IGREJA CRISTÃ NOVA ALIANÇA</a:t>
            </a:r>
          </a:p>
        </p:txBody>
      </p:sp>
    </p:spTree>
    <p:extLst>
      <p:ext uri="{BB962C8B-B14F-4D97-AF65-F5344CB8AC3E}">
        <p14:creationId xmlns:p14="http://schemas.microsoft.com/office/powerpoint/2010/main" val="142027849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DF7D45-1C83-4F64-9547-0424C95C1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048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84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E09F36-6681-4A80-B675-2263C3848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055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7529A"/>
                </a:solidFill>
                <a:latin typeface="Montserrat"/>
                <a:ea typeface="Montserrat"/>
                <a:cs typeface="Montserrat"/>
              </a:defRPr>
            </a:pPr>
            <a:r>
              <a:rPr sz="975" b="1">
                <a:solidFill>
                  <a:srgbClr val="07529A"/>
                </a:solidFill>
                <a:latin typeface="Montserrat"/>
                <a:ea typeface="Montserrat"/>
                <a:cs typeface="Montserrat"/>
              </a:rPr>
              <a:t>NOSSA VISÃO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853AF0-A0BA-4719-914F-C9B218574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219200"/>
            <a:ext cx="509587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07182B"/>
                </a:solidFill>
                <a:latin typeface="Montserrat"/>
                <a:ea typeface="Montserrat"/>
                <a:cs typeface="Montserrat"/>
              </a:defRPr>
            </a:pPr>
            <a:r>
              <a:rPr sz="3600" b="1">
                <a:solidFill>
                  <a:srgbClr val="07182B"/>
                </a:solidFill>
                <a:latin typeface="Montserrat"/>
                <a:ea typeface="Montserrat"/>
                <a:cs typeface="Montserrat"/>
              </a:rPr>
              <a:t>Uma igreja</a:t>
            </a:r>
          </a:p>
          <a:p xmlns:a="http://schemas.openxmlformats.org/drawingml/2006/main">
            <a:pPr algn="l">
              <a:defRPr sz="3600" b="1">
                <a:solidFill>
                  <a:srgbClr val="07182B"/>
                </a:solidFill>
                <a:latin typeface="Montserrat"/>
                <a:ea typeface="Montserrat"/>
                <a:cs typeface="Montserrat"/>
              </a:defRPr>
            </a:pPr>
            <a:r>
              <a:rPr sz="3600" b="1">
                <a:solidFill>
                  <a:srgbClr val="07182B"/>
                </a:solidFill>
                <a:latin typeface="Montserrat"/>
                <a:ea typeface="Montserrat"/>
                <a:cs typeface="Montserrat"/>
              </a:rPr>
              <a:t>de vencedores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1B68B2-1D54-4F0F-B640-8CDAB5711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086100"/>
            <a:ext cx="5334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62536"/>
                </a:solidFill>
                <a:latin typeface="Montserrat"/>
                <a:ea typeface="Montserrat"/>
                <a:cs typeface="Montserrat"/>
              </a:defRPr>
            </a:pPr>
            <a:r>
              <a:rPr sz="1875" b="0">
                <a:solidFill>
                  <a:srgbClr val="162536"/>
                </a:solidFill>
                <a:latin typeface="Montserrat"/>
                <a:ea typeface="Montserrat"/>
                <a:cs typeface="Montserrat"/>
              </a:rPr>
              <a:t>Nosso encargo é edificar uma igreja de vencedores, onde cada discípulo é um ministro e cada casa uma extensão da igreja.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68eebae3224504"/>
          <a:srcRect xmlns:a="http://schemas.openxmlformats.org/drawingml/2006/main" l="11111" t="0" r="1111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0"/>
            <a:ext cx="5334000" cy="68580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12403C-1F3D-4602-8DA2-89F2F9CC5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529A"/>
                </a:solidFill>
                <a:latin typeface="Montserrat"/>
                <a:ea typeface="Montserrat"/>
                <a:cs typeface="Montserrat"/>
              </a:defRPr>
            </a:pPr>
            <a:r>
              <a:rPr sz="825" b="1">
                <a:solidFill>
                  <a:srgbClr val="07529A"/>
                </a:solidFill>
                <a:latin typeface="Montserrat"/>
                <a:ea typeface="Montserrat"/>
                <a:cs typeface="Montserrat"/>
              </a:rPr>
              <a:t>NOVA ALIANÇA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57E57D-4785-42D2-B61D-A1F53E6E1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24600"/>
            <a:ext cx="523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7529A"/>
                </a:solidFill>
                <a:latin typeface="Montserrat"/>
                <a:ea typeface="Montserrat"/>
                <a:cs typeface="Montserrat"/>
              </a:defRPr>
            </a:pPr>
            <a:r>
              <a:rPr sz="825" b="1">
                <a:solidFill>
                  <a:srgbClr val="07529A"/>
                </a:solidFill>
                <a:latin typeface="Montserrat"/>
                <a:ea typeface="Montserrat"/>
                <a:cs typeface="Montserrat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83163747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B592EE-B858-4149-89A4-34EE2D927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7529A"/>
                </a:solidFill>
                <a:latin typeface="Montserrat"/>
                <a:ea typeface="Montserrat"/>
                <a:cs typeface="Montserrat"/>
              </a:defRPr>
            </a:pPr>
            <a:r>
              <a:rPr sz="975" b="1">
                <a:solidFill>
                  <a:srgbClr val="07529A"/>
                </a:solidFill>
                <a:latin typeface="Montserrat"/>
                <a:ea typeface="Montserrat"/>
                <a:cs typeface="Montserrat"/>
              </a:rPr>
              <a:t>TRÊS EXPRESSÕES DA VISÃO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367B53-E5C6-4D14-8123-758EC41B8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07182B"/>
                </a:solidFill>
                <a:latin typeface="Montserrat"/>
                <a:ea typeface="Montserrat"/>
                <a:cs typeface="Montserrat"/>
              </a:defRPr>
            </a:pPr>
            <a:r>
              <a:rPr sz="3000" b="1">
                <a:solidFill>
                  <a:srgbClr val="07182B"/>
                </a:solidFill>
                <a:latin typeface="Montserrat"/>
                <a:ea typeface="Montserrat"/>
                <a:cs typeface="Montserrat"/>
              </a:rPr>
              <a:t>Do cuidado à multiplicação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ADB30E-87B1-4A32-9F95-C806D88DC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685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6A84B"/>
                </a:solidFill>
                <a:latin typeface="Montserrat"/>
                <a:ea typeface="Montserrat"/>
                <a:cs typeface="Montserrat"/>
              </a:defRPr>
            </a:pPr>
            <a:r>
              <a:rPr sz="1350" b="1">
                <a:solidFill>
                  <a:srgbClr val="D6A84B"/>
                </a:solidFill>
                <a:latin typeface="Montserrat"/>
                <a:ea typeface="Montserrat"/>
                <a:cs typeface="Montserrat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BCF7FE-2E7E-4F7A-8C68-FDB2FEE03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1971675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82B"/>
                </a:solidFill>
                <a:latin typeface="Montserrat"/>
                <a:ea typeface="Montserrat"/>
                <a:cs typeface="Montserrat"/>
              </a:defRPr>
            </a:pPr>
            <a:r>
              <a:rPr sz="2025" b="1">
                <a:solidFill>
                  <a:srgbClr val="07182B"/>
                </a:solidFill>
                <a:latin typeface="Montserrat"/>
                <a:ea typeface="Montserrat"/>
                <a:cs typeface="Montserrat"/>
              </a:rPr>
              <a:t>Discípulos vencedores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9181BA-4910-4333-B8C1-87A2C227A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1981200"/>
            <a:ext cx="5429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66575"/>
                </a:solidFill>
                <a:latin typeface="Montserrat"/>
                <a:ea typeface="Montserrat"/>
                <a:cs typeface="Montserrat"/>
              </a:defRPr>
            </a:pPr>
            <a:r>
              <a:rPr sz="1350" b="0">
                <a:solidFill>
                  <a:srgbClr val="566575"/>
                </a:solidFill>
                <a:latin typeface="Montserrat"/>
                <a:ea typeface="Montserrat"/>
                <a:cs typeface="Montserrat"/>
              </a:rPr>
              <a:t>Pessoas cuidadas que amadurecem, adoram e produzem fruto.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F01490-732A-4208-A3F2-9812E5324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743200"/>
            <a:ext cx="9715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DE2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365B01-7300-430B-96FD-567BF72F0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6125"/>
            <a:ext cx="685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6A84B"/>
                </a:solidFill>
                <a:latin typeface="Montserrat"/>
                <a:ea typeface="Montserrat"/>
                <a:cs typeface="Montserrat"/>
              </a:defRPr>
            </a:pPr>
            <a:r>
              <a:rPr sz="1350" b="1">
                <a:solidFill>
                  <a:srgbClr val="D6A84B"/>
                </a:solidFill>
                <a:latin typeface="Montserrat"/>
                <a:ea typeface="Montserrat"/>
                <a:cs typeface="Montserrat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D1CD4A-2A53-4D73-B14E-126A75ABB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25755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82B"/>
                </a:solidFill>
                <a:latin typeface="Montserrat"/>
                <a:ea typeface="Montserrat"/>
                <a:cs typeface="Montserrat"/>
              </a:defRPr>
            </a:pPr>
            <a:r>
              <a:rPr sz="2025" b="1">
                <a:solidFill>
                  <a:srgbClr val="07182B"/>
                </a:solidFill>
                <a:latin typeface="Montserrat"/>
                <a:ea typeface="Montserrat"/>
                <a:cs typeface="Montserrat"/>
              </a:rPr>
              <a:t>Cada discípulo ministra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CEDCDF-0DA1-4DD0-B1DE-09A669F28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267075"/>
            <a:ext cx="5429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66575"/>
                </a:solidFill>
                <a:latin typeface="Montserrat"/>
                <a:ea typeface="Montserrat"/>
                <a:cs typeface="Montserrat"/>
              </a:defRPr>
            </a:pPr>
            <a:r>
              <a:rPr sz="1350" b="0">
                <a:solidFill>
                  <a:srgbClr val="566575"/>
                </a:solidFill>
                <a:latin typeface="Montserrat"/>
                <a:ea typeface="Montserrat"/>
                <a:cs typeface="Montserrat"/>
              </a:rPr>
              <a:t>Servir pertence a todos. Quem recebe cuidado aprende a cuidar.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E06833-BC25-45C9-A226-D3587D835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029075"/>
            <a:ext cx="9715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DE2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DCCAEA-E409-496B-97A2-C2878888E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0"/>
            <a:ext cx="685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6A84B"/>
                </a:solidFill>
                <a:latin typeface="Montserrat"/>
                <a:ea typeface="Montserrat"/>
                <a:cs typeface="Montserrat"/>
              </a:defRPr>
            </a:pPr>
            <a:r>
              <a:rPr sz="1350" b="1">
                <a:solidFill>
                  <a:srgbClr val="D6A84B"/>
                </a:solidFill>
                <a:latin typeface="Montserrat"/>
                <a:ea typeface="Montserrat"/>
                <a:cs typeface="Montserrat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DAF2E9-B850-4533-B3A3-EEC4335AA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543425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82B"/>
                </a:solidFill>
                <a:latin typeface="Montserrat"/>
                <a:ea typeface="Montserrat"/>
                <a:cs typeface="Montserrat"/>
              </a:defRPr>
            </a:pPr>
            <a:r>
              <a:rPr sz="2025" b="1">
                <a:solidFill>
                  <a:srgbClr val="07182B"/>
                </a:solidFill>
                <a:latin typeface="Montserrat"/>
                <a:ea typeface="Montserrat"/>
                <a:cs typeface="Montserrat"/>
              </a:rPr>
              <a:t>A igreja nas casas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255319-F413-42C5-899C-5568E8FD3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552950"/>
            <a:ext cx="5429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66575"/>
                </a:solidFill>
                <a:latin typeface="Montserrat"/>
                <a:ea typeface="Montserrat"/>
                <a:cs typeface="Montserrat"/>
              </a:defRPr>
            </a:pPr>
            <a:r>
              <a:rPr sz="1350" b="0">
                <a:solidFill>
                  <a:srgbClr val="566575"/>
                </a:solidFill>
                <a:latin typeface="Montserrat"/>
                <a:ea typeface="Montserrat"/>
                <a:cs typeface="Montserrat"/>
              </a:rPr>
              <a:t>Células alcançam pessoas, formam líderes e se multiplicam.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0F5383-1E18-432F-9072-902FE0062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314950"/>
            <a:ext cx="9715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DE2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3D7F17-3FE8-4D8A-882A-4338628ED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529A"/>
                </a:solidFill>
                <a:latin typeface="Montserrat"/>
                <a:ea typeface="Montserrat"/>
                <a:cs typeface="Montserrat"/>
              </a:defRPr>
            </a:pPr>
            <a:r>
              <a:rPr sz="825" b="1">
                <a:solidFill>
                  <a:srgbClr val="07529A"/>
                </a:solidFill>
                <a:latin typeface="Montserrat"/>
                <a:ea typeface="Montserrat"/>
                <a:cs typeface="Montserrat"/>
              </a:rPr>
              <a:t>NOVA ALIANÇA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F9EE09-17B7-4495-A84B-FE89FCCFC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24600"/>
            <a:ext cx="523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7529A"/>
                </a:solidFill>
                <a:latin typeface="Montserrat"/>
                <a:ea typeface="Montserrat"/>
                <a:cs typeface="Montserrat"/>
              </a:defRPr>
            </a:pPr>
            <a:r>
              <a:rPr sz="825" b="1">
                <a:solidFill>
                  <a:srgbClr val="07529A"/>
                </a:solidFill>
                <a:latin typeface="Montserrat"/>
                <a:ea typeface="Montserrat"/>
                <a:cs typeface="Montserrat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01895199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8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b42bc6bb3e4dbd"/>
          <a:srcRect xmlns:a="http://schemas.openxmlformats.org/drawingml/2006/main" l="4167" t="0" r="416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62865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548A75-AB0C-4607-8D7D-1C3BF769F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666750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6A84B"/>
                </a:solidFill>
                <a:latin typeface="Montserrat"/>
                <a:ea typeface="Montserrat"/>
                <a:cs typeface="Montserrat"/>
              </a:defRPr>
            </a:pPr>
            <a:r>
              <a:rPr sz="975" b="1">
                <a:solidFill>
                  <a:srgbClr val="D6A84B"/>
                </a:solidFill>
                <a:latin typeface="Montserrat"/>
                <a:ea typeface="Montserrat"/>
                <a:cs typeface="Montserrat"/>
              </a:rPr>
              <a:t>CUIDAR E FORMAR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77FD58-9608-4969-A69B-9855CE794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1428750"/>
            <a:ext cx="4333875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285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“Participe, seja cuidado e prepare-se para cuidar.”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D7E8DE-1BFD-494B-B3F2-69A35443A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4324350"/>
            <a:ext cx="4095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AEB9C7"/>
                </a:solidFill>
                <a:latin typeface="Montserrat"/>
                <a:ea typeface="Montserrat"/>
                <a:cs typeface="Montserrat"/>
              </a:defRPr>
            </a:pPr>
            <a:r>
              <a:rPr sz="1350" b="0">
                <a:solidFill>
                  <a:srgbClr val="AEB9C7"/>
                </a:solidFill>
                <a:latin typeface="Montserrat"/>
                <a:ea typeface="Montserrat"/>
                <a:cs typeface="Montserrat"/>
              </a:rPr>
              <a:t>Use esta composição para testemunhos, mensagens pastorais ou chamadas de Células.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5440A1-BB9C-4648-B397-77270D793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AEB9C7"/>
                </a:solidFill>
                <a:latin typeface="Montserrat"/>
                <a:ea typeface="Montserrat"/>
                <a:cs typeface="Montserrat"/>
              </a:defRPr>
            </a:pPr>
            <a:r>
              <a:rPr sz="825" b="1">
                <a:solidFill>
                  <a:srgbClr val="AEB9C7"/>
                </a:solidFill>
                <a:latin typeface="Montserrat"/>
                <a:ea typeface="Montserrat"/>
                <a:cs typeface="Montserrat"/>
              </a:rPr>
              <a:t>NOVA ALIANÇA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8914F3-F200-4255-B12E-2E8148243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24600"/>
            <a:ext cx="523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6A84B"/>
                </a:solidFill>
                <a:latin typeface="Montserrat"/>
                <a:ea typeface="Montserrat"/>
                <a:cs typeface="Montserrat"/>
              </a:defRPr>
            </a:pPr>
            <a:r>
              <a:rPr sz="825" b="1">
                <a:solidFill>
                  <a:srgbClr val="D6A84B"/>
                </a:solidFill>
                <a:latin typeface="Montserrat"/>
                <a:ea typeface="Montserrat"/>
                <a:cs typeface="Montserrat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79389984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529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cef528eef946bd"/>
          <a:srcRect xmlns:a="http://schemas.openxmlformats.org/drawingml/2006/main" l="0" t="21875" r="0" b="2187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BED595-359F-4758-AE56-1C423FF14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858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529A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EB2CEF-9F45-4071-A4D3-D43C558D6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6A84B"/>
                </a:solidFill>
                <a:latin typeface="Montserrat"/>
                <a:ea typeface="Montserrat"/>
                <a:cs typeface="Montserrat"/>
              </a:defRPr>
            </a:pPr>
            <a:r>
              <a:rPr sz="975" b="1">
                <a:solidFill>
                  <a:srgbClr val="D6A84B"/>
                </a:solidFill>
                <a:latin typeface="Montserrat"/>
                <a:ea typeface="Montserrat"/>
                <a:cs typeface="Montserrat"/>
              </a:rPr>
              <a:t>PRÓXIMO PASSO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B80B2D-E491-4670-9E1C-D1FE390C2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5905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360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Nossa geração</a:t>
            </a:r>
          </a:p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360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será alcançada</a:t>
            </a:r>
          </a:p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360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por discípulos</a:t>
            </a:r>
          </a:p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360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que multiplicam.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077461-5D2C-408E-9B58-2BFEF6EAB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2768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275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Cultos aos domingos · 9h30 e 18h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495032-619E-437E-A07F-F2B8E1E01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600700"/>
            <a:ext cx="552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975" b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R. Visconde de Inhaúma, 654 · São Caetano do Sul/SP</a:t>
            </a:r>
          </a:p>
          <a:p xmlns:a="http://schemas.openxmlformats.org/drawingml/2006/main">
            <a:pPr algn="l">
              <a:defRPr sz="975" b="0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975" b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@novaaliancaonline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B6325B-B988-49F4-9061-B81628277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AEB9C7"/>
                </a:solidFill>
                <a:latin typeface="Montserrat"/>
                <a:ea typeface="Montserrat"/>
                <a:cs typeface="Montserrat"/>
              </a:defRPr>
            </a:pPr>
            <a:r>
              <a:rPr sz="825" b="1">
                <a:solidFill>
                  <a:srgbClr val="AEB9C7"/>
                </a:solidFill>
                <a:latin typeface="Montserrat"/>
                <a:ea typeface="Montserrat"/>
                <a:cs typeface="Montserrat"/>
              </a:rPr>
              <a:t>NOVA ALIANÇA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494A3E-95B9-4797-BAAE-7E300B4F7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24600"/>
            <a:ext cx="523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6A84B"/>
                </a:solidFill>
                <a:latin typeface="Montserrat"/>
                <a:ea typeface="Montserrat"/>
                <a:cs typeface="Montserrat"/>
              </a:defRPr>
            </a:pPr>
            <a:r>
              <a:rPr sz="825" b="1">
                <a:solidFill>
                  <a:srgbClr val="D6A84B"/>
                </a:solidFill>
                <a:latin typeface="Montserrat"/>
                <a:ea typeface="Montserrat"/>
                <a:cs typeface="Montserrat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59660431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A141DB-F042-49EC-98BB-FD281645A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323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7529A"/>
                </a:solidFill>
                <a:latin typeface="Montserrat"/>
                <a:ea typeface="Montserrat"/>
                <a:cs typeface="Montserrat"/>
              </a:defRPr>
            </a:pPr>
            <a:r>
              <a:rPr sz="975" b="1">
                <a:solidFill>
                  <a:srgbClr val="07529A"/>
                </a:solidFill>
                <a:latin typeface="Montserrat"/>
                <a:ea typeface="Montserrat"/>
                <a:cs typeface="Montserrat"/>
              </a:rPr>
              <a:t>CARDS HORIZONTAIS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345CAC-777F-43E8-82A9-EBA0C388F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952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7182B"/>
                </a:solidFill>
                <a:latin typeface="Montserrat"/>
                <a:ea typeface="Montserrat"/>
                <a:cs typeface="Montserrat"/>
              </a:defRPr>
            </a:pPr>
            <a:r>
              <a:rPr sz="2850" b="1">
                <a:solidFill>
                  <a:srgbClr val="07182B"/>
                </a:solidFill>
                <a:latin typeface="Montserrat"/>
                <a:ea typeface="Montserrat"/>
                <a:cs typeface="Montserrat"/>
              </a:rPr>
              <a:t>Informações que orientam o próximo passo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6A78EB-EC85-4D4D-B7C5-269DB478B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10972800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529A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5834AD-30AD-4EF0-A3B2-2F9374C1A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2407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20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E9B2FD-0A3B-47D5-999E-FA775E223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085975"/>
            <a:ext cx="2476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210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Pertencer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7E53D8-3A99-43F3-8AFF-9689B5ACC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076450"/>
            <a:ext cx="6477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350" b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Encontre uma Célula e caminhe com pessoas perto de você.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2FB28C-EE80-4764-AEEE-C324557A7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0"/>
            <a:ext cx="10972800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82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B70758-B847-4D67-B34C-CD0EC5D5A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0520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20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1300AB-9834-44AE-8CC7-EBF5940B5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467100"/>
            <a:ext cx="2476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210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Crescer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31A2DF-5986-4F6D-91A7-E75EB4249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3457575"/>
            <a:ext cx="6477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350" b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Aprenda a Palavra e amadureça como discípulo.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923CF1-3BCF-4626-A64D-FDF5A8BCE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14875"/>
            <a:ext cx="10972800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84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DF2858-1412-464B-A2F8-25D6B62E8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886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7182B"/>
                </a:solidFill>
                <a:latin typeface="Montserrat"/>
                <a:ea typeface="Montserrat"/>
                <a:cs typeface="Montserrat"/>
              </a:defRPr>
            </a:pPr>
            <a:r>
              <a:rPr sz="1200" b="1">
                <a:solidFill>
                  <a:srgbClr val="07182B"/>
                </a:solidFill>
                <a:latin typeface="Montserrat"/>
                <a:ea typeface="Montserrat"/>
                <a:cs typeface="Montserrat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58923B-836C-46F5-A77D-C7AAB8A12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848225"/>
            <a:ext cx="2476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7182B"/>
                </a:solidFill>
                <a:latin typeface="Montserrat"/>
                <a:ea typeface="Montserrat"/>
                <a:cs typeface="Montserrat"/>
              </a:defRPr>
            </a:pPr>
            <a:r>
              <a:rPr sz="2100" b="1">
                <a:solidFill>
                  <a:srgbClr val="07182B"/>
                </a:solidFill>
                <a:latin typeface="Montserrat"/>
                <a:ea typeface="Montserrat"/>
                <a:cs typeface="Montserrat"/>
              </a:rPr>
              <a:t>Servir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2A49C4-A1FA-49C1-A0D0-CDDCDA5E8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4838700"/>
            <a:ext cx="6477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07182B"/>
                </a:solidFill>
                <a:latin typeface="Montserrat"/>
                <a:ea typeface="Montserrat"/>
                <a:cs typeface="Montserrat"/>
              </a:defRPr>
            </a:pPr>
            <a:r>
              <a:rPr sz="1350" b="0">
                <a:solidFill>
                  <a:srgbClr val="07182B"/>
                </a:solidFill>
                <a:latin typeface="Montserrat"/>
                <a:ea typeface="Montserrat"/>
                <a:cs typeface="Montserrat"/>
              </a:rPr>
              <a:t>Descubra seu lugar de ministério e comece a cuidar.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C5256A-E941-42FB-8B28-D83F21F55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529A"/>
                </a:solidFill>
                <a:latin typeface="Montserrat"/>
                <a:ea typeface="Montserrat"/>
                <a:cs typeface="Montserrat"/>
              </a:defRPr>
            </a:pPr>
            <a:r>
              <a:rPr sz="825" b="1">
                <a:solidFill>
                  <a:srgbClr val="07529A"/>
                </a:solidFill>
                <a:latin typeface="Montserrat"/>
                <a:ea typeface="Montserrat"/>
                <a:cs typeface="Montserrat"/>
              </a:rPr>
              <a:t>NOVA ALIANÇA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502D9D-B229-4CC5-93A0-9A318B637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24600"/>
            <a:ext cx="523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7529A"/>
                </a:solidFill>
                <a:latin typeface="Montserrat"/>
                <a:ea typeface="Montserrat"/>
                <a:cs typeface="Montserrat"/>
              </a:defRPr>
            </a:pPr>
            <a:r>
              <a:rPr sz="825" b="1">
                <a:solidFill>
                  <a:srgbClr val="07529A"/>
                </a:solidFill>
                <a:latin typeface="Montserrat"/>
                <a:ea typeface="Montserrat"/>
                <a:cs typeface="Montserrat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174979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3884A5-7D9F-429D-821A-3C65B9D7D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7529A"/>
                </a:solidFill>
                <a:latin typeface="Montserrat"/>
                <a:ea typeface="Montserrat"/>
                <a:cs typeface="Montserrat"/>
              </a:defRPr>
            </a:pPr>
            <a:r>
              <a:rPr sz="975" b="1">
                <a:solidFill>
                  <a:srgbClr val="07529A"/>
                </a:solidFill>
                <a:latin typeface="Montserrat"/>
                <a:ea typeface="Montserrat"/>
                <a:cs typeface="Montserrat"/>
              </a:rPr>
              <a:t>CARDS VERTICAIS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BAE2D9-51C9-4ADE-9DD7-565E04778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666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07182B"/>
                </a:solidFill>
                <a:latin typeface="Montserrat"/>
                <a:ea typeface="Montserrat"/>
                <a:cs typeface="Montserrat"/>
              </a:defRPr>
            </a:pPr>
            <a:r>
              <a:rPr sz="3000" b="1">
                <a:solidFill>
                  <a:srgbClr val="07182B"/>
                </a:solidFill>
                <a:latin typeface="Montserrat"/>
                <a:ea typeface="Montserrat"/>
                <a:cs typeface="Montserrat"/>
              </a:rPr>
              <a:t>Três expressões da visão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790DCF-46AA-45B9-9565-F78DC362C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05000"/>
            <a:ext cx="3333750" cy="400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82B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54971A-EBF8-4EEC-8D8A-AE0ED6EAB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1717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20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618A44-7E36-4903-9603-06174A12D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333750"/>
            <a:ext cx="2800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Vencedores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9D82E1-489C-41DD-98E3-7FFA4D77E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095750"/>
            <a:ext cx="2714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350" b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Discípulos que crescem em identidade e perseverança.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80BB01-2399-4DDE-8084-BDA8229F8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1905000"/>
            <a:ext cx="3333750" cy="400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529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BCBCAD-653E-4580-8AFB-F1097BDBD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21717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20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2AAAF5-032F-4019-B5ED-7FBBE65B8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333750"/>
            <a:ext cx="2800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Adoradores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8D0DBE-8536-4411-BD1E-042642A87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4095750"/>
            <a:ext cx="2714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350" b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Pessoas que respondem à presença de Deus com toda a vida.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F7A824-8F2C-4613-BDE5-A1CE2E6DD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905000"/>
            <a:ext cx="3333750" cy="400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84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333C5A-5DD6-472C-BBB1-6D1E4A293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1717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7182B"/>
                </a:solidFill>
                <a:latin typeface="Montserrat"/>
                <a:ea typeface="Montserrat"/>
                <a:cs typeface="Montserrat"/>
              </a:defRPr>
            </a:pPr>
            <a:r>
              <a:rPr sz="1200" b="1">
                <a:solidFill>
                  <a:srgbClr val="07182B"/>
                </a:solidFill>
                <a:latin typeface="Montserrat"/>
                <a:ea typeface="Montserrat"/>
                <a:cs typeface="Montserrat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022E3A-E7ED-4D4C-8A86-4DFA8646E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333750"/>
            <a:ext cx="2800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82B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07182B"/>
                </a:solidFill>
                <a:latin typeface="Montserrat"/>
                <a:ea typeface="Montserrat"/>
                <a:cs typeface="Montserrat"/>
              </a:rPr>
              <a:t>Frutíferos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4DB61E-2999-4AC9-A762-8E37D97DD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4095750"/>
            <a:ext cx="2714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07182B"/>
                </a:solidFill>
                <a:latin typeface="Montserrat"/>
                <a:ea typeface="Montserrat"/>
                <a:cs typeface="Montserrat"/>
              </a:defRPr>
            </a:pPr>
            <a:r>
              <a:rPr sz="1350" b="0">
                <a:solidFill>
                  <a:srgbClr val="07182B"/>
                </a:solidFill>
                <a:latin typeface="Montserrat"/>
                <a:ea typeface="Montserrat"/>
                <a:cs typeface="Montserrat"/>
              </a:rPr>
              <a:t>Ministros que cuidam, formam e multiplicam.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A431CF-F5D2-42CF-9A80-7CF858785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529A"/>
                </a:solidFill>
                <a:latin typeface="Montserrat"/>
                <a:ea typeface="Montserrat"/>
                <a:cs typeface="Montserrat"/>
              </a:defRPr>
            </a:pPr>
            <a:r>
              <a:rPr sz="825" b="1">
                <a:solidFill>
                  <a:srgbClr val="07529A"/>
                </a:solidFill>
                <a:latin typeface="Montserrat"/>
                <a:ea typeface="Montserrat"/>
                <a:cs typeface="Montserrat"/>
              </a:rPr>
              <a:t>NOVA ALIANÇA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9AF430-18BB-4596-89EA-77241177C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24600"/>
            <a:ext cx="523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7529A"/>
                </a:solidFill>
                <a:latin typeface="Montserrat"/>
                <a:ea typeface="Montserrat"/>
                <a:cs typeface="Montserrat"/>
              </a:defRPr>
            </a:pPr>
            <a:r>
              <a:rPr sz="825" b="1">
                <a:solidFill>
                  <a:srgbClr val="07529A"/>
                </a:solidFill>
                <a:latin typeface="Montserrat"/>
                <a:ea typeface="Montserrat"/>
                <a:cs typeface="Montserrat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53533223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D519DCF-B085-44AB-9A86-8D86C952C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7529A"/>
                </a:solidFill>
                <a:latin typeface="Montserrat"/>
                <a:ea typeface="Montserrat"/>
                <a:cs typeface="Montserrat"/>
              </a:defRPr>
            </a:pPr>
            <a:r>
              <a:rPr sz="975" b="1">
                <a:solidFill>
                  <a:srgbClr val="07529A"/>
                </a:solidFill>
                <a:latin typeface="Montserrat"/>
                <a:ea typeface="Montserrat"/>
                <a:cs typeface="Montserrat"/>
              </a:rPr>
              <a:t>ICONOGRAFIA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C2ECC8-D5D0-4F99-B701-CE3BBCF6A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857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07182B"/>
                </a:solidFill>
                <a:latin typeface="Montserrat"/>
                <a:ea typeface="Montserrat"/>
                <a:cs typeface="Montserrat"/>
              </a:defRPr>
            </a:pPr>
            <a:r>
              <a:rPr sz="3000" b="1">
                <a:solidFill>
                  <a:srgbClr val="07182B"/>
                </a:solidFill>
                <a:latin typeface="Montserrat"/>
                <a:ea typeface="Montserrat"/>
                <a:cs typeface="Montserrat"/>
              </a:rPr>
              <a:t>Sinais para orientar a comunidade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A629B9-A53B-4309-98CB-3D20CF9F5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47875"/>
            <a:ext cx="32385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9ab8a5c80445a6"/>
          <a:stretch xmlns:a="http://schemas.openxmlformats.org/drawingml/2006/main"/>
        </p:blipFill>
        <p:spPr>
          <a:xfrm xmlns:a="http://schemas.openxmlformats.org/drawingml/2006/main">
            <a:off x="1028700" y="2428875"/>
            <a:ext cx="666750" cy="6667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0E98CC-B922-433A-9222-F902597AF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2457450"/>
            <a:ext cx="1714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7182B"/>
                </a:solidFill>
                <a:latin typeface="Montserrat"/>
                <a:ea typeface="Montserrat"/>
                <a:cs typeface="Montserrat"/>
              </a:defRPr>
            </a:pPr>
            <a:r>
              <a:rPr sz="1800" b="1">
                <a:solidFill>
                  <a:srgbClr val="07182B"/>
                </a:solidFill>
                <a:latin typeface="Montserrat"/>
                <a:ea typeface="Montserrat"/>
                <a:cs typeface="Montserrat"/>
              </a:rPr>
              <a:t>Células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279164-8CB9-42D6-AEC0-AE0D88DD8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2905125"/>
            <a:ext cx="171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37181"/>
                </a:solidFill>
                <a:latin typeface="Montserrat"/>
                <a:ea typeface="Montserrat"/>
                <a:cs typeface="Montserrat"/>
              </a:defRPr>
            </a:pPr>
            <a:r>
              <a:rPr sz="900" b="0">
                <a:solidFill>
                  <a:srgbClr val="637181"/>
                </a:solidFill>
                <a:latin typeface="Montserrat"/>
                <a:ea typeface="Montserrat"/>
                <a:cs typeface="Montserrat"/>
              </a:rPr>
              <a:t>Ícone linear · Azul Aliança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0CD3AF-4CAE-4DD9-A152-2883BD15E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047875"/>
            <a:ext cx="32385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3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a511f77e6349ad"/>
          <a:stretch xmlns:a="http://schemas.openxmlformats.org/drawingml/2006/main"/>
        </p:blipFill>
        <p:spPr>
          <a:xfrm xmlns:a="http://schemas.openxmlformats.org/drawingml/2006/main">
            <a:off x="4743450" y="2428875"/>
            <a:ext cx="666750" cy="66675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183BF6-E4EA-47F3-8D1F-4B9226F75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2457450"/>
            <a:ext cx="1714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7182B"/>
                </a:solidFill>
                <a:latin typeface="Montserrat"/>
                <a:ea typeface="Montserrat"/>
                <a:cs typeface="Montserrat"/>
              </a:defRPr>
            </a:pPr>
            <a:r>
              <a:rPr sz="1800" b="1">
                <a:solidFill>
                  <a:srgbClr val="07182B"/>
                </a:solidFill>
                <a:latin typeface="Montserrat"/>
                <a:ea typeface="Montserrat"/>
                <a:cs typeface="Montserrat"/>
              </a:rPr>
              <a:t>Cuidado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5FE754-66EF-4EBF-8272-5EEC72668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2905125"/>
            <a:ext cx="171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37181"/>
                </a:solidFill>
                <a:latin typeface="Montserrat"/>
                <a:ea typeface="Montserrat"/>
                <a:cs typeface="Montserrat"/>
              </a:defRPr>
            </a:pPr>
            <a:r>
              <a:rPr sz="900" b="0">
                <a:solidFill>
                  <a:srgbClr val="637181"/>
                </a:solidFill>
                <a:latin typeface="Montserrat"/>
                <a:ea typeface="Montserrat"/>
                <a:cs typeface="Montserrat"/>
              </a:rPr>
              <a:t>Ícone linear · Azul Aliança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235C93-D5AA-44FA-BC1D-20A7339A1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047875"/>
            <a:ext cx="32385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4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72a52325a24a58"/>
          <a:stretch xmlns:a="http://schemas.openxmlformats.org/drawingml/2006/main"/>
        </p:blipFill>
        <p:spPr>
          <a:xfrm xmlns:a="http://schemas.openxmlformats.org/drawingml/2006/main">
            <a:off x="8458200" y="2428875"/>
            <a:ext cx="666750" cy="666750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A02C21-7722-4836-84AB-C2627FFBA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2457450"/>
            <a:ext cx="1714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7182B"/>
                </a:solidFill>
                <a:latin typeface="Montserrat"/>
                <a:ea typeface="Montserrat"/>
                <a:cs typeface="Montserrat"/>
              </a:defRPr>
            </a:pPr>
            <a:r>
              <a:rPr sz="1800" b="1">
                <a:solidFill>
                  <a:srgbClr val="07182B"/>
                </a:solidFill>
                <a:latin typeface="Montserrat"/>
                <a:ea typeface="Montserrat"/>
                <a:cs typeface="Montserrat"/>
              </a:rPr>
              <a:t>Palavra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F739F2-58BB-41D6-ADC4-6BC9B2F34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2905125"/>
            <a:ext cx="171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37181"/>
                </a:solidFill>
                <a:latin typeface="Montserrat"/>
                <a:ea typeface="Montserrat"/>
                <a:cs typeface="Montserrat"/>
              </a:defRPr>
            </a:pPr>
            <a:r>
              <a:rPr sz="900" b="0">
                <a:solidFill>
                  <a:srgbClr val="637181"/>
                </a:solidFill>
                <a:latin typeface="Montserrat"/>
                <a:ea typeface="Montserrat"/>
                <a:cs typeface="Montserrat"/>
              </a:rPr>
              <a:t>Ícone linear · Azul Aliança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47CDBF-9C78-4FD5-BD95-E48A3337E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57625"/>
            <a:ext cx="32385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4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01f97ed8384ba0"/>
          <a:stretch xmlns:a="http://schemas.openxmlformats.org/drawingml/2006/main"/>
        </p:blipFill>
        <p:spPr>
          <a:xfrm xmlns:a="http://schemas.openxmlformats.org/drawingml/2006/main">
            <a:off x="1028700" y="4238625"/>
            <a:ext cx="666750" cy="666750"/>
          </a:xfrm>
          <a:prstGeom xmlns:a="http://schemas.openxmlformats.org/drawingml/2006/main" prst="rect">
            <a:avLst/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89109A-B9C7-4FFF-8F47-FC4342CD9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4267200"/>
            <a:ext cx="1714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7182B"/>
                </a:solidFill>
                <a:latin typeface="Montserrat"/>
                <a:ea typeface="Montserrat"/>
                <a:cs typeface="Montserrat"/>
              </a:defRPr>
            </a:pPr>
            <a:r>
              <a:rPr sz="1800" b="1">
                <a:solidFill>
                  <a:srgbClr val="07182B"/>
                </a:solidFill>
                <a:latin typeface="Montserrat"/>
                <a:ea typeface="Montserrat"/>
                <a:cs typeface="Montserrat"/>
              </a:rPr>
              <a:t>Agenda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500D45-4794-458B-8549-54346D07F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4714875"/>
            <a:ext cx="171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37181"/>
                </a:solidFill>
                <a:latin typeface="Montserrat"/>
                <a:ea typeface="Montserrat"/>
                <a:cs typeface="Montserrat"/>
              </a:defRPr>
            </a:pPr>
            <a:r>
              <a:rPr sz="900" b="0">
                <a:solidFill>
                  <a:srgbClr val="637181"/>
                </a:solidFill>
                <a:latin typeface="Montserrat"/>
                <a:ea typeface="Montserrat"/>
                <a:cs typeface="Montserrat"/>
              </a:rPr>
              <a:t>Ícone linear · Azul Aliança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5F70B0-0B8D-41BD-A3E9-DC0901608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857625"/>
            <a:ext cx="32385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4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284305603440b9"/>
          <a:stretch xmlns:a="http://schemas.openxmlformats.org/drawingml/2006/main"/>
        </p:blipFill>
        <p:spPr>
          <a:xfrm xmlns:a="http://schemas.openxmlformats.org/drawingml/2006/main">
            <a:off x="4743450" y="4238625"/>
            <a:ext cx="666750" cy="66675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944219-DA49-4DA0-83D9-E571BAA7E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4267200"/>
            <a:ext cx="1714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7182B"/>
                </a:solidFill>
                <a:latin typeface="Montserrat"/>
                <a:ea typeface="Montserrat"/>
                <a:cs typeface="Montserrat"/>
              </a:defRPr>
            </a:pPr>
            <a:r>
              <a:rPr sz="1800" b="1">
                <a:solidFill>
                  <a:srgbClr val="07182B"/>
                </a:solidFill>
                <a:latin typeface="Montserrat"/>
                <a:ea typeface="Montserrat"/>
                <a:cs typeface="Montserrat"/>
              </a:rPr>
              <a:t>Local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2E1360E-EACC-4D27-8C80-B76504FD2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4714875"/>
            <a:ext cx="171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37181"/>
                </a:solidFill>
                <a:latin typeface="Montserrat"/>
                <a:ea typeface="Montserrat"/>
                <a:cs typeface="Montserrat"/>
              </a:defRPr>
            </a:pPr>
            <a:r>
              <a:rPr sz="900" b="0">
                <a:solidFill>
                  <a:srgbClr val="637181"/>
                </a:solidFill>
                <a:latin typeface="Montserrat"/>
                <a:ea typeface="Montserrat"/>
                <a:cs typeface="Montserrat"/>
              </a:rPr>
              <a:t>Ícone linear · Azul Aliança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B86CC83-C3A7-4A07-857F-6B7D85D3E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57625"/>
            <a:ext cx="32385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5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38e5f0262347c8"/>
          <a:stretch xmlns:a="http://schemas.openxmlformats.org/drawingml/2006/main"/>
        </p:blipFill>
        <p:spPr>
          <a:xfrm xmlns:a="http://schemas.openxmlformats.org/drawingml/2006/main">
            <a:off x="8458200" y="4238625"/>
            <a:ext cx="666750" cy="666750"/>
          </a:xfrm>
          <a:prstGeom xmlns:a="http://schemas.openxmlformats.org/drawingml/2006/main" prst="rect">
            <a:avLst/>
          </a:prstGeom>
        </p:spPr>
      </p:pic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E48DE0D-2C8D-4DA1-B9FE-41C78FD90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4267200"/>
            <a:ext cx="1714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7182B"/>
                </a:solidFill>
                <a:latin typeface="Montserrat"/>
                <a:ea typeface="Montserrat"/>
                <a:cs typeface="Montserrat"/>
              </a:defRPr>
            </a:pPr>
            <a:r>
              <a:rPr sz="1800" b="1">
                <a:solidFill>
                  <a:srgbClr val="07182B"/>
                </a:solidFill>
                <a:latin typeface="Montserrat"/>
                <a:ea typeface="Montserrat"/>
                <a:cs typeface="Montserrat"/>
              </a:rPr>
              <a:t>Adoração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6FC1EA1-B598-42D2-AC07-4BB548220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4714875"/>
            <a:ext cx="171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37181"/>
                </a:solidFill>
                <a:latin typeface="Montserrat"/>
                <a:ea typeface="Montserrat"/>
                <a:cs typeface="Montserrat"/>
              </a:defRPr>
            </a:pPr>
            <a:r>
              <a:rPr sz="900" b="0">
                <a:solidFill>
                  <a:srgbClr val="637181"/>
                </a:solidFill>
                <a:latin typeface="Montserrat"/>
                <a:ea typeface="Montserrat"/>
                <a:cs typeface="Montserrat"/>
              </a:rPr>
              <a:t>Ícone linear · Azul Aliança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DEC893B-C3DE-4B01-87D9-7D12EBDDB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529A"/>
                </a:solidFill>
                <a:latin typeface="Montserrat"/>
                <a:ea typeface="Montserrat"/>
                <a:cs typeface="Montserrat"/>
              </a:defRPr>
            </a:pPr>
            <a:r>
              <a:rPr sz="825" b="1">
                <a:solidFill>
                  <a:srgbClr val="07529A"/>
                </a:solidFill>
                <a:latin typeface="Montserrat"/>
                <a:ea typeface="Montserrat"/>
                <a:cs typeface="Montserrat"/>
              </a:rPr>
              <a:t>NOVA ALIANÇA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9AC4F2F-77B6-48EB-9FFE-9413C164F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24600"/>
            <a:ext cx="523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7529A"/>
                </a:solidFill>
                <a:latin typeface="Montserrat"/>
                <a:ea typeface="Montserrat"/>
                <a:cs typeface="Montserrat"/>
              </a:defRPr>
            </a:pPr>
            <a:r>
              <a:rPr sz="825" b="1">
                <a:solidFill>
                  <a:srgbClr val="07529A"/>
                </a:solidFill>
                <a:latin typeface="Montserrat"/>
                <a:ea typeface="Montserrat"/>
                <a:cs typeface="Montserrat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55123595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382F6A-69DC-45D6-A6C8-F1A9CD587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7529A"/>
                </a:solidFill>
                <a:latin typeface="Montserrat"/>
                <a:ea typeface="Montserrat"/>
                <a:cs typeface="Montserrat"/>
              </a:defRPr>
            </a:pPr>
            <a:r>
              <a:rPr sz="975" b="1">
                <a:solidFill>
                  <a:srgbClr val="07529A"/>
                </a:solidFill>
                <a:latin typeface="Montserrat"/>
                <a:ea typeface="Montserrat"/>
                <a:cs typeface="Montserrat"/>
              </a:rPr>
              <a:t>GRÁFICO EDITÁVEL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686513-5D82-43D4-8429-B22C11946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857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07182B"/>
                </a:solidFill>
                <a:latin typeface="Montserrat"/>
                <a:ea typeface="Montserrat"/>
                <a:cs typeface="Montserrat"/>
              </a:defRPr>
            </a:pPr>
            <a:r>
              <a:rPr sz="3000" b="1">
                <a:solidFill>
                  <a:srgbClr val="07182B"/>
                </a:solidFill>
                <a:latin typeface="Montserrat"/>
                <a:ea typeface="Montserrat"/>
                <a:cs typeface="Montserrat"/>
              </a:rPr>
              <a:t>Exemplo de acompanhamento de Células</a:t>
            </a:r>
          </a:p>
        </p:txBody>
      </p:sp>
      <p:graphicFrame>
        <p:nvGraphicFramePr>
          <p:cNvPr id="11" name="Chart"/>
          <p:cNvGraphicFramePr/>
          <p:nvPr/>
        </p:nvGraphicFramePr>
        <p:xfrm>
          <a:off xmlns:a="http://schemas.openxmlformats.org/drawingml/2006/main" x="685800" y="1905000"/>
          <a:ext xmlns:a="http://schemas.openxmlformats.org/drawingml/2006/main" cx="7334250" cy="38100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280f9cbb24f441d6"/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7F39AC-97CA-40A7-9B0F-6A78E0408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190750"/>
            <a:ext cx="2190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D6A84B"/>
                </a:solidFill>
                <a:latin typeface="Montserrat"/>
                <a:ea typeface="Montserrat"/>
                <a:cs typeface="Montserrat"/>
              </a:defRPr>
            </a:pPr>
            <a:r>
              <a:rPr sz="4350" b="1">
                <a:solidFill>
                  <a:srgbClr val="D6A84B"/>
                </a:solidFill>
                <a:latin typeface="Montserrat"/>
                <a:ea typeface="Montserrat"/>
                <a:cs typeface="Montserrat"/>
              </a:rPr>
              <a:t>21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0C3C10-E552-42F4-BD60-C5E900BA2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009900"/>
            <a:ext cx="2190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7182B"/>
                </a:solidFill>
                <a:latin typeface="Montserrat"/>
                <a:ea typeface="Montserrat"/>
                <a:cs typeface="Montserrat"/>
              </a:defRPr>
            </a:pPr>
            <a:r>
              <a:rPr sz="1200" b="1">
                <a:solidFill>
                  <a:srgbClr val="07182B"/>
                </a:solidFill>
                <a:latin typeface="Montserrat"/>
                <a:ea typeface="Montserrat"/>
                <a:cs typeface="Montserrat"/>
              </a:rPr>
              <a:t>Células no exemplo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A700FF-3D8C-49C5-A171-F63EB4D57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619500"/>
            <a:ext cx="22383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37181"/>
                </a:solidFill>
                <a:latin typeface="Montserrat"/>
                <a:ea typeface="Montserrat"/>
                <a:cs typeface="Montserrat"/>
              </a:defRPr>
            </a:pPr>
            <a:r>
              <a:rPr sz="1275" b="0">
                <a:solidFill>
                  <a:srgbClr val="637181"/>
                </a:solidFill>
                <a:latin typeface="Montserrat"/>
                <a:ea typeface="Montserrat"/>
                <a:cs typeface="Montserrat"/>
              </a:rPr>
              <a:t>Substitua os valores pelos dados reais de cada período.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9E9158-25DE-4A13-94C2-55D9AAC50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529A"/>
                </a:solidFill>
                <a:latin typeface="Montserrat"/>
                <a:ea typeface="Montserrat"/>
                <a:cs typeface="Montserrat"/>
              </a:defRPr>
            </a:pPr>
            <a:r>
              <a:rPr sz="825" b="1">
                <a:solidFill>
                  <a:srgbClr val="07529A"/>
                </a:solidFill>
                <a:latin typeface="Montserrat"/>
                <a:ea typeface="Montserrat"/>
                <a:cs typeface="Montserrat"/>
              </a:rPr>
              <a:t>NOVA ALIANÇA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EB67ED-5603-4479-A838-4E70D2680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24600"/>
            <a:ext cx="523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7529A"/>
                </a:solidFill>
                <a:latin typeface="Montserrat"/>
                <a:ea typeface="Montserrat"/>
                <a:cs typeface="Montserrat"/>
              </a:defRPr>
            </a:pPr>
            <a:r>
              <a:rPr sz="825" b="1">
                <a:solidFill>
                  <a:srgbClr val="07529A"/>
                </a:solidFill>
                <a:latin typeface="Montserrat"/>
                <a:ea typeface="Montserrat"/>
                <a:cs typeface="Montserrat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42002644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8342AA-0BB2-4739-9BF3-05336C256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7529A"/>
                </a:solidFill>
                <a:latin typeface="Montserrat"/>
                <a:ea typeface="Montserrat"/>
                <a:cs typeface="Montserrat"/>
              </a:defRPr>
            </a:pPr>
            <a:r>
              <a:rPr sz="975" b="1">
                <a:solidFill>
                  <a:srgbClr val="07529A"/>
                </a:solidFill>
                <a:latin typeface="Montserrat"/>
                <a:ea typeface="Montserrat"/>
                <a:cs typeface="Montserrat"/>
              </a:rPr>
              <a:t>TABELA EDITÁVEL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4349BD-14B3-4311-B465-CBE15E8E9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7620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07182B"/>
                </a:solidFill>
                <a:latin typeface="Montserrat"/>
                <a:ea typeface="Montserrat"/>
                <a:cs typeface="Montserrat"/>
              </a:defRPr>
            </a:pPr>
            <a:r>
              <a:rPr sz="3000" b="1">
                <a:solidFill>
                  <a:srgbClr val="07182B"/>
                </a:solidFill>
                <a:latin typeface="Montserrat"/>
                <a:ea typeface="Montserrat"/>
                <a:cs typeface="Montserrat"/>
              </a:rPr>
              <a:t>Planejamento de comunicação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09600" y="2000250"/>
          <a:ext xmlns:a="http://schemas.openxmlformats.org/drawingml/2006/main" cx="10972800" cy="3143250"/>
        </p:xfrm>
        <a:graphic xmlns:a="http://schemas.openxmlformats.org/drawingml/2006/main">
          <a:graphicData uri="http://schemas.openxmlformats.org/drawingml/2006/table">
            <a:tbl>
              <a:tblPr firstRow="1" bandRow="1"/>
              <a:tblGrid>
                <a:gridCol w="2952750"/>
                <a:gridCol w="2476500"/>
                <a:gridCol w="2095500"/>
                <a:gridCol w="3448050"/>
              </a:tblGrid>
              <a:tr h="62865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Ação</a:t>
                      </a:r>
                    </a:p>
                  </a:txBody>
                  <a:tcPr marL="91440" marR="91440" marT="45720" marB="45720">
                    <a:solidFill>
                      <a:srgbClr val="0718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Público</a:t>
                      </a:r>
                    </a:p>
                  </a:txBody>
                  <a:tcPr marL="91440" marR="91440" marT="45720" marB="45720">
                    <a:solidFill>
                      <a:srgbClr val="0718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Canal</a:t>
                      </a:r>
                    </a:p>
                  </a:txBody>
                  <a:tcPr marL="91440" marR="91440" marT="45720" marB="45720">
                    <a:solidFill>
                      <a:srgbClr val="0718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Próximo passo</a:t>
                      </a:r>
                    </a:p>
                  </a:txBody>
                  <a:tcPr marL="91440" marR="91440" marT="45720" marB="45720">
                    <a:solidFill>
                      <a:srgbClr val="07182B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62536"/>
                          </a:solidFill>
                          <a:latin typeface="Montserrat"/>
                          <a:ea typeface="Montserrat"/>
                          <a:cs typeface="Montserrat"/>
                        </a:rPr>
                        <a:t>Convite para Célula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62536"/>
                          </a:solidFill>
                          <a:latin typeface="Montserrat"/>
                          <a:ea typeface="Montserrat"/>
                          <a:cs typeface="Montserrat"/>
                        </a:rPr>
                        <a:t>Novos contatos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62536"/>
                          </a:solidFill>
                          <a:latin typeface="Montserrat"/>
                          <a:ea typeface="Montserrat"/>
                          <a:cs typeface="Montserrat"/>
                        </a:rPr>
                        <a:t>Instagram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62536"/>
                          </a:solidFill>
                          <a:latin typeface="Montserrat"/>
                          <a:ea typeface="Montserrat"/>
                          <a:cs typeface="Montserrat"/>
                        </a:rPr>
                        <a:t>Encontrar uma Célula</a:t>
                      </a:r>
                    </a:p>
                  </a:txBody>
                  <a:tcPr marL="91440" marR="91440" marT="45720" marB="45720"/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62536"/>
                          </a:solidFill>
                          <a:latin typeface="Montserrat"/>
                          <a:ea typeface="Montserrat"/>
                          <a:cs typeface="Montserrat"/>
                        </a:rPr>
                        <a:t>Formação de líderes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62536"/>
                          </a:solidFill>
                          <a:latin typeface="Montserrat"/>
                          <a:ea typeface="Montserrat"/>
                          <a:cs typeface="Montserrat"/>
                        </a:rPr>
                        <a:t>Discípulos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62536"/>
                          </a:solidFill>
                          <a:latin typeface="Montserrat"/>
                          <a:ea typeface="Montserrat"/>
                          <a:cs typeface="Montserrat"/>
                        </a:rPr>
                        <a:t>Apresentação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62536"/>
                          </a:solidFill>
                          <a:latin typeface="Montserrat"/>
                          <a:ea typeface="Montserrat"/>
                          <a:cs typeface="Montserrat"/>
                        </a:rPr>
                        <a:t>Participar do encontro</a:t>
                      </a:r>
                    </a:p>
                  </a:txBody>
                  <a:tcPr marL="91440" marR="91440" marT="45720" marB="45720"/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62536"/>
                          </a:solidFill>
                          <a:latin typeface="Montserrat"/>
                          <a:ea typeface="Montserrat"/>
                          <a:cs typeface="Montserrat"/>
                        </a:rPr>
                        <a:t>Culto de domingo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62536"/>
                          </a:solidFill>
                          <a:latin typeface="Montserrat"/>
                          <a:ea typeface="Montserrat"/>
                          <a:cs typeface="Montserrat"/>
                        </a:rPr>
                        <a:t>Comunidade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62536"/>
                          </a:solidFill>
                          <a:latin typeface="Montserrat"/>
                          <a:ea typeface="Montserrat"/>
                          <a:cs typeface="Montserrat"/>
                        </a:rPr>
                        <a:t>E-mail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62536"/>
                          </a:solidFill>
                          <a:latin typeface="Montserrat"/>
                          <a:ea typeface="Montserrat"/>
                          <a:cs typeface="Montserrat"/>
                        </a:rPr>
                        <a:t>Confirmar horário</a:t>
                      </a:r>
                    </a:p>
                  </a:txBody>
                  <a:tcPr marL="91440" marR="91440" marT="45720" marB="45720"/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62536"/>
                          </a:solidFill>
                          <a:latin typeface="Montserrat"/>
                          <a:ea typeface="Montserrat"/>
                          <a:cs typeface="Montserrat"/>
                        </a:rPr>
                        <a:t>Ação de cuidado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62536"/>
                          </a:solidFill>
                          <a:latin typeface="Montserrat"/>
                          <a:ea typeface="Montserrat"/>
                          <a:cs typeface="Montserrat"/>
                        </a:rPr>
                        <a:t>Bairro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62536"/>
                          </a:solidFill>
                          <a:latin typeface="Montserrat"/>
                          <a:ea typeface="Montserrat"/>
                          <a:cs typeface="Montserrat"/>
                        </a:rPr>
                        <a:t>WhatsApp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62536"/>
                          </a:solidFill>
                          <a:latin typeface="Montserrat"/>
                          <a:ea typeface="Montserrat"/>
                          <a:cs typeface="Montserrat"/>
                        </a:rPr>
                        <a:t>Falar com a equipe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937AF0-7DDE-45D2-9096-A8CAD7CA0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37181"/>
                </a:solidFill>
                <a:latin typeface="Montserrat"/>
                <a:ea typeface="Montserrat"/>
                <a:cs typeface="Montserrat"/>
              </a:defRPr>
            </a:pPr>
            <a:r>
              <a:rPr sz="975" b="0">
                <a:solidFill>
                  <a:srgbClr val="637181"/>
                </a:solidFill>
                <a:latin typeface="Montserrat"/>
                <a:ea typeface="Montserrat"/>
                <a:cs typeface="Montserrat"/>
              </a:rPr>
              <a:t>Exemplo de estrutura. Edite o conteúdo conforme o projeto.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E192E6-E412-4BCB-A153-5015BEA9B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529A"/>
                </a:solidFill>
                <a:latin typeface="Montserrat"/>
                <a:ea typeface="Montserrat"/>
                <a:cs typeface="Montserrat"/>
              </a:defRPr>
            </a:pPr>
            <a:r>
              <a:rPr sz="825" b="1">
                <a:solidFill>
                  <a:srgbClr val="07529A"/>
                </a:solidFill>
                <a:latin typeface="Montserrat"/>
                <a:ea typeface="Montserrat"/>
                <a:cs typeface="Montserrat"/>
              </a:rPr>
              <a:t>NOVA ALIANÇA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28271F-7FD7-4738-8AC9-8B9703BC9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24600"/>
            <a:ext cx="523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7529A"/>
                </a:solidFill>
                <a:latin typeface="Montserrat"/>
                <a:ea typeface="Montserrat"/>
                <a:cs typeface="Montserrat"/>
              </a:defRPr>
            </a:pPr>
            <a:r>
              <a:rPr sz="825" b="1">
                <a:solidFill>
                  <a:srgbClr val="07529A"/>
                </a:solidFill>
                <a:latin typeface="Montserrat"/>
                <a:ea typeface="Montserrat"/>
                <a:cs typeface="Montserrat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47992006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8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F667A48-2C89-44BE-9294-BFCF7E1CC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323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6A84B"/>
                </a:solidFill>
                <a:latin typeface="Montserrat"/>
                <a:ea typeface="Montserrat"/>
                <a:cs typeface="Montserrat"/>
              </a:defRPr>
            </a:pPr>
            <a:r>
              <a:rPr sz="975" b="1">
                <a:solidFill>
                  <a:srgbClr val="D6A84B"/>
                </a:solidFill>
                <a:latin typeface="Montserrat"/>
                <a:ea typeface="Montserrat"/>
                <a:cs typeface="Montserrat"/>
              </a:rPr>
              <a:t>GRAFISMOS E CORES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63B683-E391-43D3-9325-A7D22B020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7620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300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Curvas para conectar a mensagem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6afe68d9574c77">
            <a:extLst>
              <a:ext uri="{96DAC541-7B7A-43D3-8B79-37D633B846F1}">
                <asvg:svgBlip xmlns:asvg="http://schemas.microsoft.com/office/drawing/2016/SVG/main" r:embed="Rdf930b2859fa435f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09600" y="1952625"/>
            <a:ext cx="3333750" cy="1952625"/>
          </a:xfrm>
          <a:prstGeom xmlns:a="http://schemas.openxmlformats.org/drawingml/2006/main" prst="rect">
            <a:avLst/>
          </a:prstGeom>
        </p:spPr>
      </p:pic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af8f5616c64a4a">
            <a:extLst>
              <a:ext uri="{96DAC541-7B7A-43D3-8B79-37D633B846F1}">
                <asvg:svgBlip xmlns:asvg="http://schemas.microsoft.com/office/drawing/2016/SVG/main" r:embed="R4dbf8db01d034e9a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4324350" y="1952625"/>
            <a:ext cx="3333750" cy="1952625"/>
          </a:xfrm>
          <a:prstGeom xmlns:a="http://schemas.openxmlformats.org/drawingml/2006/main" prst="rect">
            <a:avLst/>
          </a:prstGeom>
        </p:spPr>
      </p:pic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f10ceeaa08479a">
            <a:extLst>
              <a:ext uri="{96DAC541-7B7A-43D3-8B79-37D633B846F1}">
                <asvg:svgBlip xmlns:asvg="http://schemas.microsoft.com/office/drawing/2016/SVG/main" r:embed="R980f99d2ec8741c0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8039100" y="1952625"/>
            <a:ext cx="3333750" cy="195262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A760D7-4051-4225-8CE9-3B0D3E363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29125"/>
            <a:ext cx="1952625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DA9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266A1C-5AF8-45BB-AED5-BD2C0E19B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591050"/>
            <a:ext cx="1666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125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Celestial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60106F-C4D7-4F27-A7B3-F7E89AD4D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33950"/>
            <a:ext cx="1666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825" b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#5DA9E9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C61AB3-797B-4190-AD96-469B93817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725" y="4429125"/>
            <a:ext cx="1952625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E8C8C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D8FF87-DE9C-4709-8E6E-17BCF06C0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6075" y="4591050"/>
            <a:ext cx="1666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125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Turquesa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026583-B898-4033-84AB-2543057E4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6075" y="4933950"/>
            <a:ext cx="1666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825" b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#2E8C8C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C30DED-E3DF-4940-B1E7-A9B2D7B79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4429125"/>
            <a:ext cx="1952625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5CA5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B8BDFF-BBBD-49DC-8494-7618A8E82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591050"/>
            <a:ext cx="1666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125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Violeta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1C55B4-1402-452F-BC83-33D699329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933950"/>
            <a:ext cx="1666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825" b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#6B5CA5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AE35C3-9794-4887-A4C8-7205E8D8A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4429125"/>
            <a:ext cx="1952625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96A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60ADC8-3509-49D0-A3F3-8396B110B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2325" y="4591050"/>
            <a:ext cx="1666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125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Coral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393E82-86B6-4F3F-B43A-A0F9ED306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2325" y="4933950"/>
            <a:ext cx="1666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825" b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#D9796A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AB862D-69A5-49ED-98FD-B0D741CD8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4429125"/>
            <a:ext cx="1952625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D8B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8749D7-80CE-480F-A179-46C19ED3E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591050"/>
            <a:ext cx="1666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7182B"/>
                </a:solidFill>
                <a:latin typeface="Montserrat"/>
                <a:ea typeface="Montserrat"/>
                <a:cs typeface="Montserrat"/>
              </a:defRPr>
            </a:pPr>
            <a:r>
              <a:rPr sz="1125" b="1">
                <a:solidFill>
                  <a:srgbClr val="07182B"/>
                </a:solidFill>
                <a:latin typeface="Montserrat"/>
                <a:ea typeface="Montserrat"/>
                <a:cs typeface="Montserrat"/>
              </a:rPr>
              <a:t>Areia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8ABFFD-87BF-47FB-BD8B-4AD80AF3B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933950"/>
            <a:ext cx="1666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07182B"/>
                </a:solidFill>
                <a:latin typeface="Montserrat"/>
                <a:ea typeface="Montserrat"/>
                <a:cs typeface="Montserrat"/>
              </a:defRPr>
            </a:pPr>
            <a:r>
              <a:rPr sz="825" b="0">
                <a:solidFill>
                  <a:srgbClr val="07182B"/>
                </a:solidFill>
                <a:latin typeface="Montserrat"/>
                <a:ea typeface="Montserrat"/>
                <a:cs typeface="Montserrat"/>
              </a:rPr>
              <a:t>#E8D8BD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B47421-0B19-42AF-A5B4-81508A68D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AEB9C7"/>
                </a:solidFill>
                <a:latin typeface="Montserrat"/>
                <a:ea typeface="Montserrat"/>
                <a:cs typeface="Montserrat"/>
              </a:defRPr>
            </a:pPr>
            <a:r>
              <a:rPr sz="825" b="1">
                <a:solidFill>
                  <a:srgbClr val="AEB9C7"/>
                </a:solidFill>
                <a:latin typeface="Montserrat"/>
                <a:ea typeface="Montserrat"/>
                <a:cs typeface="Montserrat"/>
              </a:rPr>
              <a:t>NOVA ALIANÇA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E15AC61-3A21-4988-9FAD-B40B50CF7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24600"/>
            <a:ext cx="523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6A84B"/>
                </a:solidFill>
                <a:latin typeface="Montserrat"/>
                <a:ea typeface="Montserrat"/>
                <a:cs typeface="Montserrat"/>
              </a:defRPr>
            </a:pPr>
            <a:r>
              <a:rPr sz="825" b="1">
                <a:solidFill>
                  <a:srgbClr val="D6A84B"/>
                </a:solidFill>
                <a:latin typeface="Montserrat"/>
                <a:ea typeface="Montserrat"/>
                <a:cs typeface="Montserrat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04766847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2026-09-25T21:26:54.0290000Z</dcterms:created>
  <dcterms:modified xsi:type="dcterms:W3CDTF">2026-09-25T21:26:54.0290000Z</dcterms:modified>
</coreProperties>
</file>